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70" r:id="rId3"/>
    <p:sldId id="265" r:id="rId4"/>
    <p:sldId id="273" r:id="rId5"/>
    <p:sldId id="274" r:id="rId6"/>
    <p:sldId id="271" r:id="rId7"/>
    <p:sldId id="272" r:id="rId8"/>
    <p:sldId id="258" r:id="rId9"/>
    <p:sldId id="27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18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B51974-EF6C-43E5-B5F3-0937FE84FC4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FCE3AA-501D-4000-A561-63A587F55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362" y="692696"/>
            <a:ext cx="709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Свобода в выборе профессиональной деятельности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2714620"/>
            <a:ext cx="5796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00602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«Хороших методов существует ровно столько,</a:t>
            </a:r>
            <a:endParaRPr lang="ru-RU" sz="2400" i="1" dirty="0">
              <a:solidFill>
                <a:srgbClr val="00602B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2400" b="1" i="1" dirty="0">
                <a:solidFill>
                  <a:srgbClr val="00602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 сколько существует хороших учителей</a:t>
            </a:r>
            <a:r>
              <a:rPr lang="ru-RU" sz="2400" b="1" i="1" dirty="0" smtClean="0">
                <a:solidFill>
                  <a:srgbClr val="00602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ru-RU" sz="2400" b="1" i="1" dirty="0">
                <a:solidFill>
                  <a:srgbClr val="00602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ru-RU" sz="2400" b="1" i="1" dirty="0">
                <a:solidFill>
                  <a:srgbClr val="00602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602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Д. </a:t>
            </a:r>
            <a:r>
              <a:rPr lang="ru-RU" sz="2400" b="1" i="1" dirty="0" err="1">
                <a:solidFill>
                  <a:srgbClr val="00602B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Пойя</a:t>
            </a:r>
            <a:endParaRPr lang="ru-RU" sz="2400" i="1" dirty="0">
              <a:solidFill>
                <a:srgbClr val="00602B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5085184"/>
            <a:ext cx="577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6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Валентиновна Горбунова </a:t>
            </a:r>
          </a:p>
          <a:p>
            <a:pPr algn="ctr"/>
            <a:r>
              <a:rPr lang="ru-RU" dirty="0">
                <a:solidFill>
                  <a:srgbClr val="0036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solidFill>
                  <a:srgbClr val="0036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астер производственного обучения</a:t>
            </a:r>
          </a:p>
          <a:p>
            <a:pPr algn="ctr"/>
            <a:r>
              <a:rPr lang="ru-RU" dirty="0" smtClean="0">
                <a:solidFill>
                  <a:srgbClr val="0036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«Чусовской индустриальный техникум»</a:t>
            </a:r>
            <a:endParaRPr lang="ru-RU" dirty="0">
              <a:solidFill>
                <a:srgbClr val="0036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Влад\Desktop\Перо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1169" flipV="1">
            <a:off x="6723749" y="5005025"/>
            <a:ext cx="1856317" cy="2337007"/>
          </a:xfrm>
          <a:prstGeom prst="rect">
            <a:avLst/>
          </a:prstGeom>
          <a:noFill/>
        </p:spPr>
      </p:pic>
      <p:pic>
        <p:nvPicPr>
          <p:cNvPr id="123906" name="Picture 2" descr="http://hddfhm.com/images/blank-book-clipart-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62" y="285728"/>
            <a:ext cx="9146862" cy="5929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928670"/>
            <a:ext cx="8072494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Методика станционного обучения </a:t>
            </a:r>
            <a:r>
              <a:rPr lang="ru-RU" sz="2800" dirty="0"/>
              <a:t>практически универсальна в </a:t>
            </a:r>
            <a:r>
              <a:rPr lang="ru-RU" sz="2800" dirty="0" smtClean="0"/>
              <a:t>использовании: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применяться </a:t>
            </a:r>
            <a:r>
              <a:rPr lang="ru-RU" sz="2800" dirty="0"/>
              <a:t>в преподавании любого </a:t>
            </a:r>
            <a:r>
              <a:rPr lang="ru-RU" sz="2800" dirty="0" smtClean="0"/>
              <a:t>предмета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в </a:t>
            </a:r>
            <a:r>
              <a:rPr lang="ru-RU" sz="2800" dirty="0"/>
              <a:t>сочетании с самыми различными технологиями, приёмами и </a:t>
            </a:r>
            <a:r>
              <a:rPr lang="ru-RU" sz="2800" dirty="0" smtClean="0"/>
              <a:t>методами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внеклассная работа: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2800" dirty="0" smtClean="0"/>
              <a:t>проведения </a:t>
            </a:r>
            <a:r>
              <a:rPr lang="ru-RU" sz="2800" dirty="0"/>
              <a:t>предметных конкурсов, состязаний, заочных путешествий и других форм внеклассной </a:t>
            </a:r>
            <a:r>
              <a:rPr lang="ru-RU" sz="2800" dirty="0" smtClean="0"/>
              <a:t>деятельности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067084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Обучение по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станция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«Занятие со свободным выбором деятельности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Данная технология обучения предполагает взаимодействие обучающихся в любых видах деятельности на основе четкого целеполагания, алгоритмизации приемов учения на основе инструкций, четко сформулированных заданий и рефлексии собственной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деятельности</a:t>
            </a: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развивает самостоятельность обучающихся, чувство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самоконтроля, ответственности за выполненное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задание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rgbClr val="0036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 algn="just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4" descr="C:\Users\Влад\Desktop\Перо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1169" flipV="1">
            <a:off x="6723749" y="5005025"/>
            <a:ext cx="1856317" cy="233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0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5"/>
            <a:ext cx="9144000" cy="77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067084"/>
            <a:ext cx="8136904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концепция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700" dirty="0">
                <a:latin typeface="Arial" pitchFamily="34" charset="0"/>
                <a:cs typeface="Arial" pitchFamily="34" charset="0"/>
              </a:rPr>
              <a:t>Повышение мотивации к учению через возможность выбора заданий в соответствии с интересами, </a:t>
            </a:r>
            <a:r>
              <a:rPr lang="ru-RU" altLang="ru-RU" sz="2700" dirty="0" smtClean="0">
                <a:latin typeface="Arial" pitchFamily="34" charset="0"/>
                <a:cs typeface="Arial" pitchFamily="34" charset="0"/>
              </a:rPr>
              <a:t>потребностями, возможностями</a:t>
            </a:r>
            <a:endParaRPr lang="ru-RU" altLang="ru-RU" sz="270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700" dirty="0">
                <a:latin typeface="Arial" pitchFamily="34" charset="0"/>
                <a:cs typeface="Arial" pitchFamily="34" charset="0"/>
              </a:rPr>
              <a:t>Содействие обучающемуся в определении своего пути и методов </a:t>
            </a:r>
            <a:r>
              <a:rPr lang="ru-RU" altLang="ru-RU" sz="2700" dirty="0" smtClean="0">
                <a:latin typeface="Arial" pitchFamily="34" charset="0"/>
                <a:cs typeface="Arial" pitchFamily="34" charset="0"/>
              </a:rPr>
              <a:t>учения</a:t>
            </a:r>
            <a:endParaRPr lang="en-US" altLang="ru-RU" sz="27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altLang="ru-RU" sz="27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pPr marL="355600" lvl="0" algn="just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4" descr="C:\Users\Влад\Desktop\Пер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1169" flipV="1">
            <a:off x="6341000" y="5284363"/>
            <a:ext cx="1924157" cy="1830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5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" y="-39872"/>
            <a:ext cx="9144000" cy="77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C:\Users\Влад\Desktop\Пер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1169" flipV="1">
            <a:off x="6321151" y="5475770"/>
            <a:ext cx="2155076" cy="18453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2459504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ормы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по станциям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- индивидуальная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- парная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- групповая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" name="Picture 2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56" y="152636"/>
            <a:ext cx="3528392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&amp;YAcy;&amp;zcy;&amp;ycy;&amp;kcy;&amp;ocy;&amp;vcy;&amp;ocy;&amp;jcy; &amp;tscy;&amp;iecy;&amp;ncy;&amp;tcy;&amp;rcy; &quot;&amp;Scy;&amp;tcy;&amp;acy;&amp;dcy;&amp;icy; &amp;Lcy;&amp;icy;&amp;ncy;&amp;kcy;&quot;: &amp;Acy;&amp;kcy;&amp;tscy;&amp;icy;&amp;yacy;-&amp;scy;&amp;iecy;&amp;ncy;&amp;scy;&amp;acy;&amp;tscy;&amp;icy;&amp;yacy;, 1 &amp;icy;&amp;lcy;&amp;icy; 2 &amp;mcy;&amp;iecy;&amp;scy;&amp;yacy;&amp;tscy;&amp;acy; 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92696"/>
            <a:ext cx="2736303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&amp;Mcy;&amp;iecy;&amp;zhcy;&amp;rcy;&amp;acy;&amp;jcy;&amp;ocy;&amp;ncy;&amp;ncy;&amp;ycy;&amp;jcy; &amp;bcy;&amp;rcy;&amp;iecy;&amp;jcy;&amp;ncy;-&amp;rcy;&amp;icy;&amp;ncy;&amp;gcy; &amp;scy;&amp;rcy;&amp;iecy;&amp;dcy;&amp;icy; &amp;mcy;&amp;ocy;&amp;lcy;&amp;ocy;&amp;dcy;&amp;ycy;&amp;khcy; &amp;rcy;&amp;acy;&amp;bcy;&amp;ocy;&amp;tcy;&amp;ncy;&amp;icy;&amp;kcy;&amp;ocy;&amp;vcy; &amp;pcy;&amp;rcy;&amp;iecy;&amp;dcy;&amp;pcy;&amp;rcy;&amp;icy;&amp;yacy;&amp;tcy;&amp;icy;&amp;jcy; &amp;pcy;&amp;rcy;&amp;ocy;&amp;shcy;&amp;iecy;&amp;lcy; &amp;vcy; &amp;Pcy;&amp;ocy;&amp;scy;&amp;tcy;&amp;acy;&amp;vcy;&amp;acy;&amp;khcy;. &amp;Kcy;&amp;acy;&amp;lcy;&amp;iecy;&amp;jcy;&amp;dcy;&amp;ocy;&amp;scy;&amp;kcy;&amp;ocy;&amp;pcy; - &amp;Ncy;&amp;ocy;&amp;vcy;&amp;ocy;&amp;scy;&amp;tcy;&amp;icy; &amp;ncy;&amp;acy;&amp;shcy;&amp;iecy;&amp;gcy;&amp;ocy; &amp;kcy;&amp;rcy;&amp;acy;&amp;yacy;: Kraj.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736303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9144000" cy="77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C:\Users\Влад\Desktop\Пер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1169" flipV="1">
            <a:off x="6287971" y="5597483"/>
            <a:ext cx="1931043" cy="16534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243513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dirty="0" smtClean="0"/>
          </a:p>
          <a:p>
            <a:pPr lvl="0" algn="ctr"/>
            <a:endParaRPr lang="ru-RU" sz="2400" dirty="0"/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станционного обучения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эффективна</a:t>
            </a:r>
          </a:p>
          <a:p>
            <a:pPr lvl="0"/>
            <a:r>
              <a:rPr lang="ru-RU" sz="2400" dirty="0" smtClean="0"/>
              <a:t>   - в уроках </a:t>
            </a:r>
            <a:r>
              <a:rPr lang="ru-RU" sz="2400" dirty="0"/>
              <a:t>закрепления пройденного </a:t>
            </a:r>
            <a:r>
              <a:rPr lang="ru-RU" sz="2400" dirty="0" smtClean="0"/>
              <a:t>материала</a:t>
            </a:r>
          </a:p>
          <a:p>
            <a:pPr lvl="0"/>
            <a:r>
              <a:rPr lang="ru-RU" sz="2400" dirty="0" smtClean="0"/>
              <a:t>   - уроков-практикумов </a:t>
            </a:r>
          </a:p>
          <a:p>
            <a:pPr lvl="0"/>
            <a:r>
              <a:rPr lang="ru-RU" sz="2400" dirty="0" smtClean="0"/>
              <a:t>   - уроков </a:t>
            </a:r>
            <a:r>
              <a:rPr lang="ru-RU" sz="2400" dirty="0"/>
              <a:t>контроля усвоения новой </a:t>
            </a:r>
            <a:r>
              <a:rPr lang="ru-RU" sz="2400" dirty="0" smtClean="0"/>
              <a:t>темы</a:t>
            </a:r>
            <a:endParaRPr lang="ru-RU" sz="2400" dirty="0"/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</a:rPr>
              <a:t>При проведении урока по методике станционного обучения следует выделять три этапа</a:t>
            </a:r>
            <a:r>
              <a:rPr lang="ru-RU" sz="2400" dirty="0" smtClean="0">
                <a:solidFill>
                  <a:prstClr val="black"/>
                </a:solidFill>
              </a:rPr>
              <a:t>:</a:t>
            </a:r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подготовительный;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процессуальный;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</a:t>
            </a:r>
            <a:r>
              <a:rPr lang="ru-RU" sz="2400" dirty="0" smtClean="0">
                <a:solidFill>
                  <a:prstClr val="black"/>
                </a:solidFill>
              </a:rPr>
              <a:t> рефлексивный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" y="-1"/>
            <a:ext cx="9144000" cy="77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067084"/>
            <a:ext cx="778674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проведения занятия необходимо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ru-RU" sz="2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Продумать тему</a:t>
            </a:r>
            <a:r>
              <a:rPr lang="ru-RU" altLang="ru-RU" sz="2700" dirty="0">
                <a:latin typeface="Arial" pitchFamily="34" charset="0"/>
                <a:cs typeface="Arial" pitchFamily="34" charset="0"/>
              </a:rPr>
              <a:t>, позволяющую построить урок на интегративной и </a:t>
            </a:r>
            <a:r>
              <a:rPr lang="ru-RU" altLang="ru-RU" sz="2700" dirty="0" err="1"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altLang="ru-RU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700" dirty="0" smtClean="0">
                <a:latin typeface="Arial" pitchFamily="34" charset="0"/>
                <a:cs typeface="Arial" pitchFamily="34" charset="0"/>
              </a:rPr>
              <a:t>основе</a:t>
            </a:r>
          </a:p>
          <a:p>
            <a:pPr lvl="0"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ru-RU" altLang="ru-RU" sz="2700" dirty="0">
              <a:latin typeface="Arial" pitchFamily="34" charset="0"/>
              <a:cs typeface="Arial" pitchFamily="34" charset="0"/>
            </a:endParaRPr>
          </a:p>
          <a:p>
            <a:pPr lvl="0"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ru-RU" sz="2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Подготовить</a:t>
            </a:r>
            <a:r>
              <a:rPr lang="ru-RU" altLang="ru-RU" sz="27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lvl="0" indent="-457200">
              <a:buFont typeface="Wingdings" panose="05000000000000000000" pitchFamily="2" charset="2"/>
              <a:buChar char="ü"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ru-RU" sz="2700" dirty="0" smtClean="0">
                <a:latin typeface="Arial" pitchFamily="34" charset="0"/>
                <a:cs typeface="Arial" pitchFamily="34" charset="0"/>
              </a:rPr>
              <a:t>разнообразный материал</a:t>
            </a:r>
            <a:endParaRPr lang="ru-RU" altLang="ru-RU" sz="27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ru-RU" sz="2700" dirty="0" err="1" smtClean="0">
                <a:latin typeface="Arial" pitchFamily="34" charset="0"/>
                <a:cs typeface="Arial" pitchFamily="34" charset="0"/>
              </a:rPr>
              <a:t>разноуровневые</a:t>
            </a:r>
            <a:r>
              <a:rPr lang="ru-RU" altLang="ru-RU" sz="2700" dirty="0" smtClean="0">
                <a:latin typeface="Arial" pitchFamily="34" charset="0"/>
                <a:cs typeface="Arial" pitchFamily="34" charset="0"/>
              </a:rPr>
              <a:t> задания</a:t>
            </a:r>
            <a:endParaRPr lang="ru-RU" altLang="ru-RU" sz="27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ru-RU" sz="2700" dirty="0" smtClean="0">
                <a:latin typeface="Arial" pitchFamily="34" charset="0"/>
                <a:cs typeface="Arial" pitchFamily="34" charset="0"/>
              </a:rPr>
              <a:t>ключи </a:t>
            </a:r>
            <a:r>
              <a:rPr lang="ru-RU" altLang="ru-RU" sz="27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altLang="ru-RU" sz="2700" dirty="0" smtClean="0">
                <a:latin typeface="Arial" pitchFamily="34" charset="0"/>
                <a:cs typeface="Arial" pitchFamily="34" charset="0"/>
              </a:rPr>
              <a:t>самопроверки</a:t>
            </a:r>
            <a:endParaRPr lang="ru-RU" altLang="ru-RU" sz="27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ru-RU" sz="2700" dirty="0" smtClean="0">
                <a:latin typeface="Arial" pitchFamily="34" charset="0"/>
                <a:cs typeface="Arial" pitchFamily="34" charset="0"/>
              </a:rPr>
              <a:t>инструкции </a:t>
            </a:r>
            <a:r>
              <a:rPr lang="ru-RU" altLang="ru-RU" sz="2700" dirty="0">
                <a:latin typeface="Arial" pitchFamily="34" charset="0"/>
                <a:cs typeface="Arial" pitchFamily="34" charset="0"/>
              </a:rPr>
              <a:t>по выполнению </a:t>
            </a:r>
            <a:r>
              <a:rPr lang="ru-RU" altLang="ru-RU" sz="2700" dirty="0" smtClean="0">
                <a:latin typeface="Arial" pitchFamily="34" charset="0"/>
                <a:cs typeface="Arial" pitchFamily="34" charset="0"/>
              </a:rPr>
              <a:t>заданий</a:t>
            </a:r>
          </a:p>
          <a:p>
            <a:pPr marL="457200" lvl="0" indent="-457200">
              <a:buFont typeface="Wingdings" panose="05000000000000000000" pitchFamily="2" charset="2"/>
              <a:buChar char="ü"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ru-RU" sz="27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altLang="ru-RU" sz="2700" dirty="0" smtClean="0">
                <a:latin typeface="Arial" pitchFamily="34" charset="0"/>
                <a:cs typeface="Arial" pitchFamily="34" charset="0"/>
              </a:rPr>
              <a:t>равила работы на станциях</a:t>
            </a:r>
            <a:endParaRPr lang="ru-RU" altLang="ru-RU" sz="2700" dirty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dirty="0" smtClean="0">
              <a:solidFill>
                <a:srgbClr val="0036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4" descr="C:\Users\Влад\Desktop\Пер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1169" flipV="1">
            <a:off x="6876917" y="5722595"/>
            <a:ext cx="1172810" cy="1476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1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9144000" cy="77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067084"/>
            <a:ext cx="7786742" cy="577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к организации заданий и учебных материалов на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станциях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   1. Максимально использовать учебное пространство</a:t>
            </a:r>
          </a:p>
          <a:p>
            <a:pPr lvl="2">
              <a:lnSpc>
                <a:spcPct val="161000"/>
              </a:lnSpc>
              <a:spcBef>
                <a:spcPts val="63"/>
              </a:spcBef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2. Станции 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и задания должны быть пронумерованы,   или обозначены цветовой 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гаммой 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61000"/>
              </a:lnSpc>
              <a:spcBef>
                <a:spcPts val="63"/>
              </a:spcBef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3. Задания 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должны быть сформулированы понятным</a:t>
            </a:r>
            <a:br>
              <a:rPr lang="ru-RU" altLang="ru-RU" b="1" dirty="0">
                <a:latin typeface="Arial" pitchFamily="34" charset="0"/>
                <a:cs typeface="Arial" pitchFamily="34" charset="0"/>
              </a:rPr>
            </a:br>
            <a:r>
              <a:rPr lang="ru-RU" altLang="ru-RU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обучающихся языком 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61000"/>
              </a:lnSpc>
              <a:spcBef>
                <a:spcPts val="63"/>
              </a:spcBef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4. Дифференцированный 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и интегрированный</a:t>
            </a:r>
            <a:br>
              <a:rPr lang="ru-RU" altLang="ru-RU" b="1" dirty="0">
                <a:latin typeface="Arial" pitchFamily="34" charset="0"/>
                <a:cs typeface="Arial" pitchFamily="34" charset="0"/>
              </a:rPr>
            </a:br>
            <a:r>
              <a:rPr lang="ru-RU" altLang="ru-RU" b="1" dirty="0">
                <a:latin typeface="Arial" pitchFamily="34" charset="0"/>
                <a:cs typeface="Arial" pitchFamily="34" charset="0"/>
              </a:rPr>
              <a:t>характер 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заданий 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61000"/>
              </a:lnSpc>
              <a:spcBef>
                <a:spcPts val="63"/>
              </a:spcBef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5. Выполнения 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заданий в различных режимах (индивидуальный, парный, групповой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4" descr="C:\Users\Влад\Desktop\Пер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1169" flipV="1">
            <a:off x="6954732" y="5592763"/>
            <a:ext cx="1569090" cy="134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6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var_Park_Gorkogo_-_Moskv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  <p:pic>
        <p:nvPicPr>
          <p:cNvPr id="6" name="Picture 14" descr="C:\Users\Влад\Desktop\Перо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1169" flipV="1">
            <a:off x="6723749" y="5005025"/>
            <a:ext cx="1856317" cy="23370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3233" y="1443841"/>
            <a:ext cx="763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84622"/>
              </p:ext>
            </p:extLst>
          </p:nvPr>
        </p:nvGraphicFramePr>
        <p:xfrm>
          <a:off x="1471657" y="1443841"/>
          <a:ext cx="6096000" cy="399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/>
                <a:gridCol w="1368152"/>
                <a:gridCol w="1440160"/>
                <a:gridCol w="1319808"/>
              </a:tblGrid>
              <a:tr h="547817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Маршрутный лист</a:t>
                      </a:r>
                      <a:endParaRPr lang="ru-RU" sz="2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7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Название станции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Отметка о прохождении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Оценка своей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Оценка задания</a:t>
                      </a:r>
                    </a:p>
                  </a:txBody>
                  <a:tcPr/>
                </a:tc>
              </a:tr>
              <a:tr h="4927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Станция «Теоретическая»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927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Станция «Понятийная»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108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Станция «Кинозал»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927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Станция «Творческая»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108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Станция «Кладовая»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s://encrypted-tbn1.gstatic.com/images?q=tbn:ANd9GcR43vfcoOaH28euNoa8hFiSlGsZMGUZH4VJUdnQ3PHY2TD81rSB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7022" y="332656"/>
            <a:ext cx="11200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2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Fcy;&amp;ocy;&amp;ncy; &amp;dcy;&amp;lcy;&amp;yacy; &amp;pcy;&amp;rcy;&amp;iecy;&amp;zcy;&amp;iecy;&amp;ncy;&amp;tcy;&amp;acy;&amp;tscy;&amp;icy;&amp;icy; - &amp;Rcy;&amp;iecy;&amp;fcy;&amp;iecy;&amp;rcy;&amp;acy;&amp;tcy;&amp;ycy; &amp;ocy;&amp;tcy; &amp;pcy;&amp;ocy;&amp;rcy;&amp;tcy;&amp;acy;&amp;lcy;&amp;acy; &quot;&amp;Zcy;&amp;ncy;&amp;acy;&amp;ncy;&amp;icy;&amp;iecy;&quot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9144000" cy="77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067084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МДК 01.01 Организация пассажирских перевозок на ж/д транспорте</a:t>
            </a:r>
          </a:p>
          <a:p>
            <a:pPr algn="ctr"/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Тема «Работа вокзалов и обслуживание пассажиров»</a:t>
            </a:r>
          </a:p>
          <a:p>
            <a:r>
              <a:rPr lang="ru-RU" alt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МДК 01.02 Основы обслуживания пассажиров</a:t>
            </a:r>
          </a:p>
          <a:p>
            <a:pPr algn="ctr"/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Тема «Условия перевозки ручной клади и багажа»</a:t>
            </a:r>
          </a:p>
          <a:p>
            <a:r>
              <a:rPr lang="ru-RU" alt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Учебная практика 01.01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«Посадка пассажиров по электронным билетам»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4" descr="C:\Users\Влад\Desktop\Пер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1169" flipV="1">
            <a:off x="6954732" y="5592763"/>
            <a:ext cx="1569090" cy="134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709</TotalTime>
  <Words>339</Words>
  <Application>Microsoft Office PowerPoint</Application>
  <PresentationFormat>Экран (4:3)</PresentationFormat>
  <Paragraphs>75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65</cp:revision>
  <dcterms:created xsi:type="dcterms:W3CDTF">2015-02-10T03:19:34Z</dcterms:created>
  <dcterms:modified xsi:type="dcterms:W3CDTF">2023-01-10T11:00:47Z</dcterms:modified>
</cp:coreProperties>
</file>